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309" r:id="rId3"/>
    <p:sldId id="310" r:id="rId4"/>
    <p:sldId id="334" r:id="rId5"/>
    <p:sldId id="315" r:id="rId6"/>
    <p:sldId id="317" r:id="rId7"/>
    <p:sldId id="320" r:id="rId8"/>
    <p:sldId id="321" r:id="rId9"/>
    <p:sldId id="322" r:id="rId10"/>
    <p:sldId id="324" r:id="rId11"/>
    <p:sldId id="325" r:id="rId12"/>
    <p:sldId id="326" r:id="rId13"/>
    <p:sldId id="340" r:id="rId14"/>
    <p:sldId id="327" r:id="rId15"/>
    <p:sldId id="328" r:id="rId16"/>
    <p:sldId id="329" r:id="rId17"/>
    <p:sldId id="330" r:id="rId18"/>
    <p:sldId id="331" r:id="rId19"/>
    <p:sldId id="333" r:id="rId20"/>
    <p:sldId id="336" r:id="rId21"/>
    <p:sldId id="337" r:id="rId22"/>
    <p:sldId id="338" r:id="rId23"/>
    <p:sldId id="339" r:id="rId24"/>
    <p:sldId id="364" r:id="rId25"/>
    <p:sldId id="341" r:id="rId26"/>
    <p:sldId id="342" r:id="rId27"/>
    <p:sldId id="343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9" r:id="rId41"/>
    <p:sldId id="361" r:id="rId42"/>
    <p:sldId id="362" r:id="rId43"/>
    <p:sldId id="36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72" autoAdjust="0"/>
    <p:restoredTop sz="94660"/>
  </p:normalViewPr>
  <p:slideViewPr>
    <p:cSldViewPr snapToGrid="0">
      <p:cViewPr varScale="1">
        <p:scale>
          <a:sx n="89" d="100"/>
          <a:sy n="89" d="100"/>
        </p:scale>
        <p:origin x="2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2B746-B6BC-4639-94A5-EBAC70FCBFAC}" type="datetimeFigureOut">
              <a:rPr lang="en-IN" smtClean="0"/>
              <a:t>25-03-2018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BB76C-6413-413A-8771-534E016C41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546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84A43-5CE8-4B5D-9BCD-036C672E27CF}" type="datetimeFigureOut">
              <a:rPr lang="en-IN" smtClean="0"/>
              <a:t>25-03-2018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F372-CDE1-43F6-8048-5867CA2E1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033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84A43-5CE8-4B5D-9BCD-036C672E27CF}" type="datetimeFigureOut">
              <a:rPr lang="en-IN" smtClean="0"/>
              <a:t>25-03-2018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F372-CDE1-43F6-8048-5867CA2E1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5891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84A43-5CE8-4B5D-9BCD-036C672E27CF}" type="datetimeFigureOut">
              <a:rPr lang="en-IN" smtClean="0"/>
              <a:t>25-03-2018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F372-CDE1-43F6-8048-5867CA2E1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110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99616"/>
            <a:ext cx="10972800" cy="462654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A2E2-0D20-4391-8F3E-CAAFE6E7FA52}" type="datetimeFigureOut">
              <a:rPr lang="zh-TW" altLang="en-US" smtClean="0"/>
              <a:t>2018/3/25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2" name="Group 13"/>
          <p:cNvGrpSpPr/>
          <p:nvPr/>
        </p:nvGrpSpPr>
        <p:grpSpPr>
          <a:xfrm>
            <a:off x="0" y="1371600"/>
            <a:ext cx="12192000" cy="73152"/>
            <a:chOff x="0" y="3268345"/>
            <a:chExt cx="9144000" cy="14630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96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8054941" y="1388120"/>
            <a:ext cx="3876899" cy="4343700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12" tIns="45694" rIns="91412" bIns="45694" anchor="ctr" anchorCtr="0">
            <a:noAutofit/>
          </a:bodyPr>
          <a:lstStyle/>
          <a:p>
            <a:pPr algn="ctr" defTabSz="914225"/>
            <a:endParaRPr sz="1900" kern="0">
              <a:solidFill>
                <a:srgbClr val="FFFFFF"/>
              </a:solidFill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04801" y="1296929"/>
            <a:ext cx="10972799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26" indent="-139664" algn="l" rtl="0">
              <a:spcBef>
                <a:spcPts val="640"/>
              </a:spcBef>
              <a:buClr>
                <a:srgbClr val="64B0C3"/>
              </a:buClr>
              <a:buFont typeface="Arial"/>
              <a:buChar char="•"/>
              <a:defRPr/>
            </a:lvl1pPr>
            <a:lvl2pPr marL="742789" indent="-120609" algn="l" rtl="0">
              <a:spcBef>
                <a:spcPts val="560"/>
              </a:spcBef>
              <a:buClr>
                <a:srgbClr val="64B0C3"/>
              </a:buClr>
              <a:buFont typeface="Arial"/>
              <a:buChar char="–"/>
              <a:defRPr/>
            </a:lvl2pPr>
            <a:lvl3pPr marL="1142750" indent="-88853" algn="l" rtl="0">
              <a:spcBef>
                <a:spcPts val="480"/>
              </a:spcBef>
              <a:buClr>
                <a:srgbClr val="64B0C3"/>
              </a:buClr>
              <a:buFont typeface="Arial"/>
              <a:buChar char="•"/>
              <a:defRPr/>
            </a:lvl3pPr>
            <a:lvl4pPr marL="1599852" indent="-114237" algn="l" rtl="0">
              <a:spcBef>
                <a:spcPts val="400"/>
              </a:spcBef>
              <a:buClr>
                <a:srgbClr val="64B0C3"/>
              </a:buClr>
              <a:buFont typeface="Arial"/>
              <a:buChar char="–"/>
              <a:defRPr/>
            </a:lvl4pPr>
            <a:lvl5pPr marL="2056954" indent="-114227" algn="l" rtl="0">
              <a:spcBef>
                <a:spcPts val="400"/>
              </a:spcBef>
              <a:buClr>
                <a:srgbClr val="64B0C3"/>
              </a:buClr>
              <a:buFont typeface="Arial"/>
              <a:buChar char="»"/>
              <a:defRPr/>
            </a:lvl5pPr>
            <a:lvl6pPr marL="2514053" indent="-114214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155" indent="-114204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8254" indent="-114191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5356" indent="-114181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07760" y="77493"/>
            <a:ext cx="10120500" cy="6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rgbClr val="263338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9" name="Shape 89"/>
          <p:cNvSpPr/>
          <p:nvPr/>
        </p:nvSpPr>
        <p:spPr>
          <a:xfrm>
            <a:off x="0" y="6246687"/>
            <a:ext cx="12192000" cy="611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12" tIns="45694" rIns="91412" bIns="45694" anchor="ctr" anchorCtr="0">
            <a:noAutofit/>
          </a:bodyPr>
          <a:lstStyle/>
          <a:p>
            <a:pPr algn="ctr" defTabSz="914225"/>
            <a:endParaRPr sz="1900" kern="0">
              <a:solidFill>
                <a:srgbClr val="FFFFFF"/>
              </a:solidFill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98371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84A43-5CE8-4B5D-9BCD-036C672E27CF}" type="datetimeFigureOut">
              <a:rPr lang="en-IN" smtClean="0"/>
              <a:t>25-03-2018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F372-CDE1-43F6-8048-5867CA2E1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139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84A43-5CE8-4B5D-9BCD-036C672E27CF}" type="datetimeFigureOut">
              <a:rPr lang="en-IN" smtClean="0"/>
              <a:t>25-03-2018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F372-CDE1-43F6-8048-5867CA2E1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625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84A43-5CE8-4B5D-9BCD-036C672E27CF}" type="datetimeFigureOut">
              <a:rPr lang="en-IN" smtClean="0"/>
              <a:t>25-03-2018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F372-CDE1-43F6-8048-5867CA2E1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110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84A43-5CE8-4B5D-9BCD-036C672E27CF}" type="datetimeFigureOut">
              <a:rPr lang="en-IN" smtClean="0"/>
              <a:t>25-03-2018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F372-CDE1-43F6-8048-5867CA2E1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73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84A43-5CE8-4B5D-9BCD-036C672E27CF}" type="datetimeFigureOut">
              <a:rPr lang="en-IN" smtClean="0"/>
              <a:t>25-03-2018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F372-CDE1-43F6-8048-5867CA2E1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2926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84A43-5CE8-4B5D-9BCD-036C672E27CF}" type="datetimeFigureOut">
              <a:rPr lang="en-IN" smtClean="0"/>
              <a:t>25-03-2018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F372-CDE1-43F6-8048-5867CA2E1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22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84A43-5CE8-4B5D-9BCD-036C672E27CF}" type="datetimeFigureOut">
              <a:rPr lang="en-IN" smtClean="0"/>
              <a:t>25-03-2018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F372-CDE1-43F6-8048-5867CA2E1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66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84A43-5CE8-4B5D-9BCD-036C672E27CF}" type="datetimeFigureOut">
              <a:rPr lang="en-IN" smtClean="0"/>
              <a:t>25-03-2018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F372-CDE1-43F6-8048-5867CA2E1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283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84A43-5CE8-4B5D-9BCD-036C672E27CF}" type="datetimeFigureOut">
              <a:rPr lang="en-IN" smtClean="0"/>
              <a:t>25-03-2018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FF372-CDE1-43F6-8048-5867CA2E1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78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anjunath-kumar-1a222a18" TargetMode="External"/><Relationship Id="rId2" Type="http://schemas.openxmlformats.org/officeDocument/2006/relationships/hyperlink" Target="mailto:yoda@security-exploit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blockchain-tutorial/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hyperledger-fabric.readthedocs.io/en/release-1.0/build_network.html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coin.org/bitcoin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Block Chain Fundamentals and </a:t>
            </a:r>
            <a:r>
              <a:rPr lang="en-IN" dirty="0" err="1" smtClean="0"/>
              <a:t>HyperLedger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endParaRPr lang="en-IN" dirty="0" smtClean="0"/>
          </a:p>
          <a:p>
            <a:r>
              <a:rPr lang="en-IN" dirty="0" smtClean="0"/>
              <a:t>Presented BY: Manjunath N V</a:t>
            </a:r>
          </a:p>
          <a:p>
            <a:r>
              <a:rPr lang="en-IN" dirty="0" smtClean="0">
                <a:hlinkClick r:id="rId2"/>
              </a:rPr>
              <a:t>yoda@security-exploits.com</a:t>
            </a:r>
            <a:endParaRPr lang="en-IN" dirty="0" smtClean="0"/>
          </a:p>
          <a:p>
            <a:r>
              <a:rPr lang="en-IN" dirty="0"/>
              <a:t>LinkedIn: </a:t>
            </a:r>
            <a:r>
              <a:rPr lang="en-IN" dirty="0">
                <a:hlinkClick r:id="rId3"/>
              </a:rPr>
              <a:t>https://</a:t>
            </a:r>
            <a:r>
              <a:rPr lang="en-IN" dirty="0" smtClean="0">
                <a:hlinkClick r:id="rId3"/>
              </a:rPr>
              <a:t>www.linkedin.com/in/manjunath-kumar-1a222a18</a:t>
            </a:r>
            <a:endParaRPr lang="en-IN" dirty="0" smtClean="0"/>
          </a:p>
          <a:p>
            <a:r>
              <a:rPr lang="en-IN" dirty="0" smtClean="0"/>
              <a:t> 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658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Blockchain Technology? A step-by-step guide than anyone can understand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8098" y="1500188"/>
            <a:ext cx="7575803" cy="462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Decentralization</a:t>
            </a:r>
            <a:endParaRPr lang="zh-HK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60360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dirty="0" smtClean="0"/>
              <a:t>Replace cash with Ledger</a:t>
            </a:r>
          </a:p>
        </p:txBody>
      </p:sp>
    </p:spTree>
    <p:extLst>
      <p:ext uri="{BB962C8B-B14F-4D97-AF65-F5344CB8AC3E}">
        <p14:creationId xmlns:p14="http://schemas.microsoft.com/office/powerpoint/2010/main" val="252674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HK" dirty="0" smtClean="0"/>
              <a:t>Decentralization: get rid of the Third Party</a:t>
            </a:r>
          </a:p>
          <a:p>
            <a:r>
              <a:rPr lang="en-US" altLang="zh-HK" dirty="0" smtClean="0"/>
              <a:t>Satoshi paired two main technologies</a:t>
            </a:r>
          </a:p>
          <a:p>
            <a:pPr lvl="1"/>
            <a:r>
              <a:rPr lang="en-US" altLang="zh-HK" dirty="0" smtClean="0"/>
              <a:t>Proof of Work: to solve the double spending problem</a:t>
            </a:r>
          </a:p>
          <a:p>
            <a:pPr lvl="1"/>
            <a:r>
              <a:rPr lang="en-US" altLang="zh-HK" dirty="0" smtClean="0"/>
              <a:t>Elliptic Curves: to solve unique access to the ledger</a:t>
            </a:r>
          </a:p>
          <a:p>
            <a:r>
              <a:rPr lang="en-US" altLang="zh-HK" dirty="0" smtClean="0"/>
              <a:t>Nothing was newer than 2001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HK" dirty="0" smtClean="0"/>
              <a:t>2001: SHA-256 finalized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HK" dirty="0" smtClean="0"/>
              <a:t>1999-present: Byzantine fault tolerance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HK" dirty="0" smtClean="0"/>
              <a:t>1999-present: P2P networks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HK" dirty="0" smtClean="0"/>
              <a:t>1998: Wei Dai, B-money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HK" dirty="0" smtClean="0"/>
              <a:t>1998: Nick Szabo, Bit Gold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HK" dirty="0" smtClean="0"/>
              <a:t>1997: </a:t>
            </a:r>
            <a:r>
              <a:rPr lang="en-US" altLang="zh-HK" dirty="0" err="1" smtClean="0"/>
              <a:t>HashCash</a:t>
            </a:r>
            <a:endParaRPr lang="en-US" altLang="zh-HK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altLang="zh-HK" dirty="0" smtClean="0"/>
              <a:t>1992-1993: Proof-of-work for spam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HK" dirty="0" smtClean="0"/>
              <a:t>1991: cryptographic timestamp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HK" dirty="0" smtClean="0"/>
              <a:t>1980: public key crypto algorithm</a:t>
            </a:r>
            <a:endParaRPr lang="zh-HK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The decentralized ledger (</a:t>
            </a:r>
            <a:r>
              <a:rPr lang="en-US" altLang="zh-HK" dirty="0" err="1" smtClean="0"/>
              <a:t>Blockchain</a:t>
            </a:r>
            <a:r>
              <a:rPr lang="en-US" altLang="zh-HK" dirty="0" smtClean="0"/>
              <a:t>)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16426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What is </a:t>
            </a:r>
            <a:r>
              <a:rPr lang="en-US" altLang="zh-HK" dirty="0" err="1"/>
              <a:t>B</a:t>
            </a:r>
            <a:r>
              <a:rPr lang="en-US" altLang="zh-HK" dirty="0" err="1" smtClean="0"/>
              <a:t>lockchain</a:t>
            </a:r>
            <a:r>
              <a:rPr lang="en-US" altLang="zh-HK" dirty="0" smtClean="0"/>
              <a:t> Technology</a:t>
            </a:r>
            <a:endParaRPr lang="zh-HK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568543" cy="4351338"/>
          </a:xfrm>
        </p:spPr>
        <p:txBody>
          <a:bodyPr/>
          <a:lstStyle/>
          <a:p>
            <a:r>
              <a:rPr lang="en-US" altLang="zh-HK" dirty="0" smtClean="0"/>
              <a:t>Bitcoin </a:t>
            </a:r>
            <a:r>
              <a:rPr lang="en-US" altLang="zh-HK" dirty="0"/>
              <a:t>stores all its transactions onto a public database called as </a:t>
            </a:r>
            <a:r>
              <a:rPr lang="en-US" altLang="zh-HK" dirty="0" err="1"/>
              <a:t>Blockchain</a:t>
            </a:r>
            <a:endParaRPr lang="zh-HK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2345" y="2348807"/>
            <a:ext cx="6016398" cy="359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1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72" y="1620958"/>
            <a:ext cx="8811380" cy="462597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Highlights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210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lockchain - Blockchain Technology - Edureka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5087" y="2393950"/>
            <a:ext cx="69818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err="1" smtClean="0"/>
              <a:t>Blockchain</a:t>
            </a:r>
            <a:r>
              <a:rPr lang="en-US" altLang="zh-HK" dirty="0" smtClean="0"/>
              <a:t> Structure</a:t>
            </a:r>
            <a:endParaRPr lang="zh-HK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20687" y="5867399"/>
            <a:ext cx="573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Source: </a:t>
            </a:r>
            <a:r>
              <a:rPr lang="en-US" altLang="zh-HK" dirty="0">
                <a:hlinkClick r:id="rId3"/>
              </a:rPr>
              <a:t>https://www.edureka.co/blog/blockchain-tutorial</a:t>
            </a:r>
            <a:r>
              <a:rPr lang="en-US" altLang="zh-HK" dirty="0" smtClean="0">
                <a:hlinkClick r:id="rId3"/>
              </a:rPr>
              <a:t>/</a:t>
            </a:r>
            <a:r>
              <a:rPr lang="en-US" altLang="zh-HK" dirty="0" smtClean="0"/>
              <a:t> 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34969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What does a block look like?</a:t>
            </a:r>
            <a:endParaRPr lang="zh-HK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90688"/>
            <a:ext cx="7010399" cy="452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4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201" t="2986" r="9413"/>
          <a:stretch/>
        </p:blipFill>
        <p:spPr>
          <a:xfrm>
            <a:off x="1415143" y="1690688"/>
            <a:ext cx="8545286" cy="479311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HK" smtClean="0"/>
              <a:t>4 Key Concepts of Blockchain</a:t>
            </a:r>
            <a:endParaRPr lang="zh-HK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15143" y="6121173"/>
            <a:ext cx="567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 smtClean="0"/>
              <a:t>Source: IBM, A new disruption in financial services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7298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408" y="1500188"/>
            <a:ext cx="5549184" cy="4625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HK" dirty="0" err="1"/>
              <a:t>Blockchain</a:t>
            </a:r>
            <a:r>
              <a:rPr lang="en-US" altLang="zh-HK" dirty="0"/>
              <a:t>: Distributed Ledger Technology </a:t>
            </a:r>
            <a:r>
              <a:rPr lang="en-US" altLang="zh-HK" dirty="0" smtClean="0"/>
              <a:t/>
            </a:r>
            <a:br>
              <a:rPr lang="en-US" altLang="zh-HK" dirty="0" smtClean="0"/>
            </a:br>
            <a:endParaRPr lang="zh-HK" altLang="en-US" b="1" dirty="0"/>
          </a:p>
        </p:txBody>
      </p:sp>
    </p:spTree>
    <p:extLst>
      <p:ext uri="{BB962C8B-B14F-4D97-AF65-F5344CB8AC3E}">
        <p14:creationId xmlns:p14="http://schemas.microsoft.com/office/powerpoint/2010/main" val="25686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HK" dirty="0" smtClean="0"/>
              <a:t>Revolutionary Technology</a:t>
            </a:r>
          </a:p>
          <a:p>
            <a:pPr lvl="1"/>
            <a:r>
              <a:rPr lang="en-US" altLang="zh-HK" dirty="0" smtClean="0"/>
              <a:t>Protocol</a:t>
            </a:r>
          </a:p>
          <a:p>
            <a:pPr lvl="1"/>
            <a:r>
              <a:rPr lang="en-US" altLang="zh-HK" dirty="0" smtClean="0"/>
              <a:t>TCP/IP, HTTP, Cloud Computation, Big Data,</a:t>
            </a:r>
            <a:r>
              <a:rPr lang="en-US" altLang="zh-HK" dirty="0"/>
              <a:t> </a:t>
            </a:r>
            <a:r>
              <a:rPr lang="en-US" altLang="zh-HK" dirty="0" err="1"/>
              <a:t>IoT</a:t>
            </a:r>
            <a:r>
              <a:rPr lang="en-US" altLang="zh-HK" dirty="0"/>
              <a:t>, </a:t>
            </a:r>
            <a:r>
              <a:rPr lang="en-US" altLang="zh-HK" dirty="0" err="1" smtClean="0"/>
              <a:t>FinTech</a:t>
            </a:r>
            <a:r>
              <a:rPr lang="en-US" altLang="zh-HK" dirty="0" smtClean="0"/>
              <a:t>…</a:t>
            </a:r>
          </a:p>
          <a:p>
            <a:r>
              <a:rPr lang="en-US" altLang="zh-HK" dirty="0" smtClean="0"/>
              <a:t>Melanie Swan: </a:t>
            </a:r>
            <a:r>
              <a:rPr lang="en-US" altLang="zh-HK" dirty="0" err="1" smtClean="0"/>
              <a:t>Blockchain</a:t>
            </a:r>
            <a:r>
              <a:rPr lang="en-US" altLang="zh-HK" dirty="0" smtClean="0"/>
              <a:t>: Blueprint for A New Economy, Jan 2015</a:t>
            </a:r>
          </a:p>
          <a:p>
            <a:pPr lvl="1"/>
            <a:r>
              <a:rPr lang="en-US" altLang="zh-HK" dirty="0" err="1" smtClean="0"/>
              <a:t>Blockchain</a:t>
            </a:r>
            <a:r>
              <a:rPr lang="en-US" altLang="zh-HK" dirty="0" smtClean="0"/>
              <a:t> 1.0</a:t>
            </a:r>
          </a:p>
          <a:p>
            <a:pPr lvl="2"/>
            <a:r>
              <a:rPr lang="en-US" altLang="zh-HK" dirty="0" smtClean="0"/>
              <a:t>Bitcoin</a:t>
            </a:r>
          </a:p>
          <a:p>
            <a:pPr lvl="2"/>
            <a:r>
              <a:rPr lang="en-US" altLang="zh-HK" dirty="0" smtClean="0"/>
              <a:t>Programmable Money</a:t>
            </a:r>
          </a:p>
          <a:p>
            <a:pPr lvl="1"/>
            <a:r>
              <a:rPr lang="en-US" altLang="zh-HK" dirty="0" err="1" smtClean="0"/>
              <a:t>Blockchain</a:t>
            </a:r>
            <a:r>
              <a:rPr lang="en-US" altLang="zh-HK" dirty="0" smtClean="0"/>
              <a:t> 2.0</a:t>
            </a:r>
          </a:p>
          <a:p>
            <a:pPr lvl="2"/>
            <a:r>
              <a:rPr lang="en-US" altLang="zh-HK" dirty="0" err="1" smtClean="0"/>
              <a:t>Ethereum</a:t>
            </a:r>
            <a:endParaRPr lang="en-US" altLang="zh-HK" dirty="0" smtClean="0"/>
          </a:p>
          <a:p>
            <a:pPr lvl="2"/>
            <a:r>
              <a:rPr lang="en-US" altLang="zh-HK" dirty="0" smtClean="0"/>
              <a:t>Smart Contract</a:t>
            </a:r>
          </a:p>
          <a:p>
            <a:pPr lvl="1"/>
            <a:r>
              <a:rPr lang="en-US" altLang="zh-HK" dirty="0" err="1" smtClean="0"/>
              <a:t>Blockchain</a:t>
            </a:r>
            <a:r>
              <a:rPr lang="en-US" altLang="zh-HK" dirty="0" smtClean="0"/>
              <a:t> 3.0…</a:t>
            </a:r>
          </a:p>
          <a:p>
            <a:pPr lvl="2"/>
            <a:r>
              <a:rPr lang="en-US" altLang="zh-HK" dirty="0" smtClean="0"/>
              <a:t>Non-Financial Uses</a:t>
            </a:r>
          </a:p>
          <a:p>
            <a:r>
              <a:rPr lang="en-US" altLang="zh-HK" dirty="0" smtClean="0"/>
              <a:t>Applications</a:t>
            </a:r>
            <a:endParaRPr lang="zh-HK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err="1" smtClean="0"/>
              <a:t>Blockchain</a:t>
            </a:r>
            <a:r>
              <a:rPr lang="en-US" altLang="zh-HK" dirty="0" smtClean="0"/>
              <a:t> Architecture</a:t>
            </a:r>
            <a:endParaRPr lang="zh-HK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314277" y="3418407"/>
            <a:ext cx="5676678" cy="2470599"/>
            <a:chOff x="4357820" y="3396636"/>
            <a:chExt cx="5676678" cy="2470599"/>
          </a:xfrm>
        </p:grpSpPr>
        <p:pic>
          <p:nvPicPr>
            <p:cNvPr id="5128" name="Picture 8" descr="Ethereum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7820" y="4358594"/>
              <a:ext cx="1257715" cy="753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bitcoin的圖片搜尋結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7820" y="3396636"/>
              <a:ext cx="1240532" cy="827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相關圖片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3746" y="3396636"/>
              <a:ext cx="4140752" cy="2470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112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HK" b="1" dirty="0"/>
              <a:t>Decentralized System</a:t>
            </a:r>
            <a:endParaRPr lang="en-US" altLang="zh-HK" dirty="0"/>
          </a:p>
          <a:p>
            <a:pPr lvl="1"/>
            <a:r>
              <a:rPr lang="en-US" altLang="zh-HK" dirty="0"/>
              <a:t>The </a:t>
            </a:r>
            <a:r>
              <a:rPr lang="en-US" altLang="zh-HK" dirty="0" err="1"/>
              <a:t>Blockchain</a:t>
            </a:r>
            <a:r>
              <a:rPr lang="en-US" altLang="zh-HK" dirty="0"/>
              <a:t> system follows a decentralized approach when compared to banks and financial </a:t>
            </a:r>
            <a:r>
              <a:rPr lang="en-US" altLang="zh-HK" dirty="0" smtClean="0"/>
              <a:t>organizations </a:t>
            </a:r>
            <a:r>
              <a:rPr lang="en-US" altLang="zh-HK" dirty="0"/>
              <a:t>which are controlled and governed by Central or Federal Authorities. </a:t>
            </a:r>
            <a:endParaRPr lang="en-US" altLang="zh-HK" dirty="0" smtClean="0"/>
          </a:p>
          <a:p>
            <a:pPr lvl="1"/>
            <a:r>
              <a:rPr lang="en-US" altLang="zh-HK" dirty="0" smtClean="0"/>
              <a:t>Here</a:t>
            </a:r>
            <a:r>
              <a:rPr lang="en-US" altLang="zh-HK" dirty="0"/>
              <a:t>, </a:t>
            </a:r>
            <a:r>
              <a:rPr lang="en-US" altLang="zh-HK" dirty="0" smtClean="0"/>
              <a:t>everyone </a:t>
            </a:r>
            <a:r>
              <a:rPr lang="en-US" altLang="zh-HK" dirty="0"/>
              <a:t>who is involved with the system holds some power.</a:t>
            </a:r>
          </a:p>
          <a:p>
            <a:r>
              <a:rPr lang="en-US" altLang="zh-HK" b="1" dirty="0"/>
              <a:t>Public Ledgers</a:t>
            </a:r>
            <a:endParaRPr lang="en-US" altLang="zh-HK" dirty="0"/>
          </a:p>
          <a:p>
            <a:pPr lvl="1"/>
            <a:r>
              <a:rPr lang="en-US" altLang="zh-HK" dirty="0"/>
              <a:t>The ledger which holds the details of all transactions which happen on the </a:t>
            </a:r>
            <a:r>
              <a:rPr lang="en-US" altLang="zh-HK" dirty="0" err="1"/>
              <a:t>Blockchain</a:t>
            </a:r>
            <a:r>
              <a:rPr lang="en-US" altLang="zh-HK" dirty="0"/>
              <a:t>, is open and completely accessible to everyone who is associated with the system. </a:t>
            </a:r>
            <a:endParaRPr lang="en-US" altLang="zh-HK" dirty="0" smtClean="0"/>
          </a:p>
          <a:p>
            <a:pPr lvl="1"/>
            <a:r>
              <a:rPr lang="en-US" altLang="zh-HK" dirty="0" smtClean="0"/>
              <a:t>Even </a:t>
            </a:r>
            <a:r>
              <a:rPr lang="en-US" altLang="zh-HK" dirty="0"/>
              <a:t>though the complete ledger is publicly accessible, the details of the people involved in the transactions remains completely anonymous.</a:t>
            </a:r>
          </a:p>
          <a:p>
            <a:r>
              <a:rPr lang="en-US" altLang="zh-HK" b="1" dirty="0"/>
              <a:t>Verification of Every Individual Transaction</a:t>
            </a:r>
            <a:endParaRPr lang="en-US" altLang="zh-HK" dirty="0"/>
          </a:p>
          <a:p>
            <a:pPr lvl="1"/>
            <a:r>
              <a:rPr lang="en-US" altLang="zh-HK" dirty="0"/>
              <a:t>Every single transaction is verified by cross-checking the ledger and the validation signal of the transaction is sent after a few minutes. </a:t>
            </a:r>
            <a:endParaRPr lang="en-US" altLang="zh-HK" dirty="0" smtClean="0"/>
          </a:p>
          <a:p>
            <a:pPr lvl="1"/>
            <a:r>
              <a:rPr lang="en-US" altLang="zh-HK" dirty="0" smtClean="0"/>
              <a:t>Through </a:t>
            </a:r>
            <a:r>
              <a:rPr lang="en-US" altLang="zh-HK" dirty="0"/>
              <a:t>the usage of several complex encryption and hashing algorithm, the issue of double spending is eliminated.</a:t>
            </a:r>
          </a:p>
          <a:p>
            <a:r>
              <a:rPr lang="en-US" altLang="zh-HK" b="1" dirty="0"/>
              <a:t>Low or No Transaction Fees</a:t>
            </a:r>
            <a:endParaRPr lang="en-US" altLang="zh-HK" dirty="0"/>
          </a:p>
          <a:p>
            <a:pPr lvl="1"/>
            <a:r>
              <a:rPr lang="en-US" altLang="zh-HK" dirty="0" smtClean="0"/>
              <a:t>These </a:t>
            </a:r>
            <a:r>
              <a:rPr lang="en-US" altLang="zh-HK" dirty="0"/>
              <a:t>transaction fees are however relatively quite less when compared to the fees implied by banks and other financial </a:t>
            </a:r>
            <a:r>
              <a:rPr lang="en-US" altLang="zh-HK" dirty="0" smtClean="0"/>
              <a:t>organizations</a:t>
            </a:r>
            <a:r>
              <a:rPr lang="en-US" altLang="zh-HK" dirty="0"/>
              <a:t>. </a:t>
            </a:r>
            <a:endParaRPr lang="en-US" altLang="zh-HK" dirty="0" smtClean="0"/>
          </a:p>
          <a:p>
            <a:pPr lvl="1"/>
            <a:r>
              <a:rPr lang="en-US" altLang="zh-HK" dirty="0" smtClean="0"/>
              <a:t>If </a:t>
            </a:r>
            <a:r>
              <a:rPr lang="en-US" altLang="zh-HK" dirty="0"/>
              <a:t>a transaction needs to be completed on priority then an additional transaction fees can be added by the user so as to have the transaction verified on priority</a:t>
            </a:r>
            <a:r>
              <a:rPr lang="en-US" altLang="zh-HK" dirty="0" smtClean="0"/>
              <a:t>.</a:t>
            </a:r>
            <a:endParaRPr lang="en-US" altLang="zh-HK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Bitcoin System vs. Current Banking System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43418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Education</a:t>
            </a:r>
          </a:p>
          <a:p>
            <a:pPr lvl="1"/>
            <a:r>
              <a:rPr lang="en-IN" dirty="0" smtClean="0"/>
              <a:t>B.E. in Computer Science (Bangalore University)</a:t>
            </a:r>
          </a:p>
          <a:p>
            <a:pPr lvl="1"/>
            <a:r>
              <a:rPr lang="en-IN" dirty="0" smtClean="0"/>
              <a:t>Post Graduation in S.O.C (university of Edinburgh, Glasgow)</a:t>
            </a:r>
          </a:p>
          <a:p>
            <a:pPr lvl="1"/>
            <a:r>
              <a:rPr lang="en-IN" dirty="0"/>
              <a:t>Post Graduation in </a:t>
            </a:r>
            <a:r>
              <a:rPr lang="en-IN" dirty="0" smtClean="0"/>
              <a:t> Digital Network Communication(London  Metropolitan university)</a:t>
            </a:r>
            <a:endParaRPr lang="en-IN" dirty="0"/>
          </a:p>
          <a:p>
            <a:r>
              <a:rPr lang="en-IN" dirty="0" smtClean="0"/>
              <a:t>Professional Experience</a:t>
            </a:r>
          </a:p>
          <a:p>
            <a:pPr lvl="1"/>
            <a:r>
              <a:rPr lang="en-IN" dirty="0" smtClean="0"/>
              <a:t>15+ Years of Consulting  and Training experience in Programming, Networking, testing &amp; Security.</a:t>
            </a:r>
          </a:p>
          <a:p>
            <a:pPr lvl="1"/>
            <a:r>
              <a:rPr lang="en-IN" dirty="0" smtClean="0"/>
              <a:t>Hold 20+ Active Professional Certifications in SECURITY</a:t>
            </a:r>
          </a:p>
          <a:p>
            <a:pPr lvl="1"/>
            <a:r>
              <a:rPr lang="en-IN" dirty="0" smtClean="0"/>
              <a:t>Have Trained 3000+ People in Last 8 Years in IT Security</a:t>
            </a:r>
          </a:p>
          <a:p>
            <a:r>
              <a:rPr lang="en-IN" dirty="0" smtClean="0"/>
              <a:t>WARNING – </a:t>
            </a:r>
            <a:r>
              <a:rPr lang="en-IN" b="1" dirty="0" smtClean="0">
                <a:solidFill>
                  <a:srgbClr val="FF0000"/>
                </a:solidFill>
              </a:rPr>
              <a:t>MAD</a:t>
            </a:r>
            <a:r>
              <a:rPr lang="en-IN" dirty="0" smtClean="0"/>
              <a:t> about</a:t>
            </a:r>
            <a:r>
              <a:rPr lang="en-IN" dirty="0" smtClean="0">
                <a:solidFill>
                  <a:srgbClr val="FF0000"/>
                </a:solidFill>
              </a:rPr>
              <a:t> Security  </a:t>
            </a:r>
            <a:r>
              <a:rPr lang="en-IN" dirty="0" smtClean="0"/>
              <a:t>(can talk Hours on the Subject)</a:t>
            </a:r>
          </a:p>
          <a:p>
            <a:pPr marL="0" indent="0">
              <a:buNone/>
            </a:pPr>
            <a:endParaRPr lang="en-IN" dirty="0" smtClean="0"/>
          </a:p>
          <a:p>
            <a:pPr lvl="1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Who am I – Manjunath N 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755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Time savings</a:t>
            </a:r>
            <a:r>
              <a:rPr lang="en-IN" b="1" dirty="0" smtClean="0"/>
              <a:t>:</a:t>
            </a:r>
          </a:p>
          <a:p>
            <a:r>
              <a:rPr lang="en-IN" b="1" dirty="0"/>
              <a:t>Cost savings</a:t>
            </a:r>
            <a:r>
              <a:rPr lang="en-IN" b="1" dirty="0" smtClean="0"/>
              <a:t>:</a:t>
            </a:r>
          </a:p>
          <a:p>
            <a:r>
              <a:rPr lang="en-IN" b="1" dirty="0"/>
              <a:t>Tighter security</a:t>
            </a:r>
            <a:r>
              <a:rPr lang="en-IN" b="1" dirty="0" smtClean="0"/>
              <a:t>:</a:t>
            </a:r>
          </a:p>
          <a:p>
            <a:r>
              <a:rPr lang="en-IN" b="1" dirty="0"/>
              <a:t>Enhanced privacy</a:t>
            </a:r>
            <a:r>
              <a:rPr lang="en-IN" b="1" dirty="0" smtClean="0"/>
              <a:t>:</a:t>
            </a:r>
          </a:p>
          <a:p>
            <a:r>
              <a:rPr lang="en-IN" b="1" dirty="0"/>
              <a:t>Improved auditability</a:t>
            </a:r>
            <a:r>
              <a:rPr lang="en-IN" b="1" dirty="0" smtClean="0"/>
              <a:t>:</a:t>
            </a:r>
          </a:p>
          <a:p>
            <a:r>
              <a:rPr lang="en-IN" b="1" dirty="0"/>
              <a:t>Increased operational efficiency: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the key business benefits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78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Distributed and sustainable</a:t>
            </a:r>
            <a:r>
              <a:rPr lang="en-IN" b="1" dirty="0" smtClean="0"/>
              <a:t>:</a:t>
            </a:r>
          </a:p>
          <a:p>
            <a:r>
              <a:rPr lang="en-IN" b="1" dirty="0"/>
              <a:t>Secure, private, and indelible</a:t>
            </a:r>
            <a:r>
              <a:rPr lang="en-IN" b="1" dirty="0" smtClean="0"/>
              <a:t>:</a:t>
            </a:r>
          </a:p>
          <a:p>
            <a:r>
              <a:rPr lang="en-IN" b="1" dirty="0"/>
              <a:t>Transparent and auditable</a:t>
            </a:r>
            <a:r>
              <a:rPr lang="en-IN" b="1" dirty="0" smtClean="0"/>
              <a:t>:</a:t>
            </a:r>
          </a:p>
          <a:p>
            <a:r>
              <a:rPr lang="en-IN" b="1" dirty="0"/>
              <a:t>Consensus-based and transactional</a:t>
            </a:r>
            <a:r>
              <a:rPr lang="en-IN" b="1" dirty="0" smtClean="0"/>
              <a:t>:</a:t>
            </a:r>
          </a:p>
          <a:p>
            <a:r>
              <a:rPr lang="en-IN" b="1" dirty="0"/>
              <a:t>Orchestrated and flexible: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Building trust with </a:t>
            </a:r>
            <a:r>
              <a:rPr lang="en-IN" b="1" dirty="0" err="1"/>
              <a:t>blockchain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98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755" y="2642283"/>
            <a:ext cx="8417851" cy="331856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Why It’s Called “</a:t>
            </a:r>
            <a:r>
              <a:rPr lang="en-IN" b="1" dirty="0" err="1"/>
              <a:t>Blockchain</a:t>
            </a:r>
            <a:r>
              <a:rPr lang="en-IN" b="1" dirty="0"/>
              <a:t>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96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 err="1"/>
              <a:t>Blockchain</a:t>
            </a:r>
            <a:r>
              <a:rPr lang="en-IN" b="1" dirty="0"/>
              <a:t> </a:t>
            </a:r>
            <a:r>
              <a:rPr lang="en-IN" b="1" dirty="0" smtClean="0"/>
              <a:t>user</a:t>
            </a:r>
            <a:endParaRPr lang="en-IN" dirty="0"/>
          </a:p>
          <a:p>
            <a:r>
              <a:rPr lang="en-IN" b="1" dirty="0" smtClean="0"/>
              <a:t>Regulator</a:t>
            </a:r>
          </a:p>
          <a:p>
            <a:r>
              <a:rPr lang="en-IN" b="1" dirty="0" err="1" smtClean="0"/>
              <a:t>Blockchain</a:t>
            </a:r>
            <a:r>
              <a:rPr lang="en-IN" b="1" dirty="0" smtClean="0"/>
              <a:t> developer</a:t>
            </a:r>
          </a:p>
          <a:p>
            <a:r>
              <a:rPr lang="en-IN" b="1" dirty="0" err="1" smtClean="0"/>
              <a:t>Blockchain</a:t>
            </a:r>
            <a:r>
              <a:rPr lang="en-IN" b="1" dirty="0" smtClean="0"/>
              <a:t> </a:t>
            </a:r>
            <a:r>
              <a:rPr lang="en-IN" b="1" dirty="0"/>
              <a:t>network </a:t>
            </a:r>
            <a:r>
              <a:rPr lang="en-IN" b="1" dirty="0" smtClean="0"/>
              <a:t>operator</a:t>
            </a:r>
            <a:endParaRPr lang="en-IN" dirty="0"/>
          </a:p>
          <a:p>
            <a:r>
              <a:rPr lang="en-IN" b="1" dirty="0" smtClean="0"/>
              <a:t>Traditional </a:t>
            </a:r>
            <a:r>
              <a:rPr lang="en-IN" b="1" dirty="0"/>
              <a:t>processing </a:t>
            </a:r>
            <a:r>
              <a:rPr lang="en-IN" b="1" dirty="0" smtClean="0"/>
              <a:t>platforms</a:t>
            </a:r>
          </a:p>
          <a:p>
            <a:r>
              <a:rPr lang="en-IN" b="1" dirty="0" smtClean="0"/>
              <a:t>Traditional </a:t>
            </a:r>
            <a:r>
              <a:rPr lang="en-IN" b="1" dirty="0"/>
              <a:t>data </a:t>
            </a:r>
            <a:r>
              <a:rPr lang="en-IN" b="1" dirty="0" smtClean="0"/>
              <a:t>sources</a:t>
            </a:r>
          </a:p>
          <a:p>
            <a:r>
              <a:rPr lang="en-IN" b="1" dirty="0" smtClean="0"/>
              <a:t>Certificate authority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Different Players in Implementation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847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62" y="1578105"/>
            <a:ext cx="8160589" cy="459193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Block Chain </a:t>
            </a:r>
            <a:r>
              <a:rPr lang="en-IN" dirty="0" err="1" smtClean="0"/>
              <a:t>usecase</a:t>
            </a:r>
            <a:r>
              <a:rPr lang="en-IN" dirty="0" smtClean="0"/>
              <a:t> (</a:t>
            </a:r>
            <a:r>
              <a:rPr lang="en-IN" dirty="0" err="1" smtClean="0"/>
              <a:t>dubai</a:t>
            </a:r>
            <a:r>
              <a:rPr lang="en-IN" dirty="0" smtClean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950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819" y="3013434"/>
            <a:ext cx="8469702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HK" sz="6000" b="1" dirty="0" err="1" smtClean="0"/>
              <a:t>HyperLedger</a:t>
            </a:r>
            <a:r>
              <a:rPr lang="en-US" altLang="zh-HK" sz="6000" b="1" dirty="0" smtClean="0"/>
              <a:t> </a:t>
            </a:r>
            <a:r>
              <a:rPr lang="en-US" altLang="zh-HK" sz="6000" b="1" dirty="0" smtClean="0"/>
              <a:t>Introduction</a:t>
            </a:r>
            <a:endParaRPr lang="zh-HK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19462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Linux Foundation founded </a:t>
            </a:r>
            <a:r>
              <a:rPr lang="en-US" dirty="0" err="1"/>
              <a:t>Hyperledger</a:t>
            </a:r>
            <a:r>
              <a:rPr lang="en-US" dirty="0"/>
              <a:t> in 2015</a:t>
            </a:r>
          </a:p>
          <a:p>
            <a:r>
              <a:rPr lang="en-US" dirty="0" err="1" smtClean="0"/>
              <a:t>Hyperledger</a:t>
            </a:r>
            <a:r>
              <a:rPr lang="en-US" dirty="0" smtClean="0"/>
              <a:t> </a:t>
            </a:r>
            <a:r>
              <a:rPr lang="en-US" dirty="0"/>
              <a:t>Fabric is a platform for distributed ledger </a:t>
            </a:r>
            <a:r>
              <a:rPr lang="en-US" dirty="0" smtClean="0"/>
              <a:t>solutions in industrial level.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modular </a:t>
            </a:r>
            <a:r>
              <a:rPr lang="en-US" dirty="0" smtClean="0"/>
              <a:t>architecture - Delivers </a:t>
            </a:r>
            <a:r>
              <a:rPr lang="en-US" dirty="0"/>
              <a:t>high degrees of confidentiality, resiliency, flexibility and scalability.</a:t>
            </a:r>
          </a:p>
          <a:p>
            <a:r>
              <a:rPr lang="en-US" dirty="0" smtClean="0"/>
              <a:t>It </a:t>
            </a:r>
            <a:r>
              <a:rPr lang="en-US" dirty="0"/>
              <a:t>is designed to support pluggable implementations of different components, and accommodate the complexity and intricacies that exist across the economic ecosystem</a:t>
            </a:r>
            <a:r>
              <a:rPr lang="en-US" dirty="0" smtClean="0"/>
              <a:t>.</a:t>
            </a:r>
          </a:p>
          <a:p>
            <a:r>
              <a:rPr lang="en-US" dirty="0"/>
              <a:t>Breaks from some other </a:t>
            </a:r>
            <a:r>
              <a:rPr lang="en-US" dirty="0" err="1"/>
              <a:t>blockchain</a:t>
            </a:r>
            <a:r>
              <a:rPr lang="en-US" dirty="0"/>
              <a:t> systems is that it is </a:t>
            </a:r>
            <a:r>
              <a:rPr lang="en-US" b="1" dirty="0"/>
              <a:t>private</a:t>
            </a:r>
            <a:r>
              <a:rPr lang="en-US" dirty="0"/>
              <a:t> and </a:t>
            </a:r>
            <a:r>
              <a:rPr lang="en-US" b="1" dirty="0"/>
              <a:t>permissioned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/>
              <a:t> </a:t>
            </a:r>
            <a:r>
              <a:rPr lang="da-DK" b="1" dirty="0" err="1"/>
              <a:t>Hyperledger</a:t>
            </a:r>
            <a:r>
              <a:rPr lang="da-DK" b="1" dirty="0"/>
              <a:t> </a:t>
            </a:r>
            <a:r>
              <a:rPr lang="da-DK" b="1" dirty="0" err="1"/>
              <a:t>Fabric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6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Like </a:t>
            </a:r>
            <a:r>
              <a:rPr lang="en-US" dirty="0"/>
              <a:t>other </a:t>
            </a:r>
            <a:r>
              <a:rPr lang="en-US" dirty="0" err="1"/>
              <a:t>blockchain</a:t>
            </a:r>
            <a:r>
              <a:rPr lang="en-US" dirty="0"/>
              <a:t> technologies, it has a ledger, uses smart contracts, and is a system by which participants manage their transactions.</a:t>
            </a:r>
          </a:p>
          <a:p>
            <a:r>
              <a:rPr lang="en-US" dirty="0" smtClean="0"/>
              <a:t>Ledger </a:t>
            </a:r>
            <a:r>
              <a:rPr lang="en-US" dirty="0"/>
              <a:t>data can </a:t>
            </a:r>
            <a:r>
              <a:rPr lang="en-US" dirty="0" smtClean="0"/>
              <a:t>be </a:t>
            </a:r>
            <a:r>
              <a:rPr lang="en-US" dirty="0"/>
              <a:t>stored in multiple formats, consensus mechanisms can be switched in and out.</a:t>
            </a:r>
          </a:p>
          <a:p>
            <a:r>
              <a:rPr lang="en-US" dirty="0"/>
              <a:t>Offers the ability to create </a:t>
            </a:r>
            <a:r>
              <a:rPr lang="en-US" b="1" dirty="0"/>
              <a:t>channels</a:t>
            </a:r>
            <a:r>
              <a:rPr lang="en-US" dirty="0"/>
              <a:t>, allowing a group of participants to create a separate ledger of transactions</a:t>
            </a:r>
            <a:r>
              <a:rPr lang="en-US" dirty="0" smtClean="0"/>
              <a:t>.</a:t>
            </a:r>
          </a:p>
          <a:p>
            <a:r>
              <a:rPr lang="en-US" dirty="0" err="1"/>
              <a:t>Hyperledger</a:t>
            </a:r>
            <a:r>
              <a:rPr lang="en-US" dirty="0"/>
              <a:t> is based on </a:t>
            </a:r>
            <a:r>
              <a:rPr lang="en-US" dirty="0" err="1"/>
              <a:t>blockchain</a:t>
            </a:r>
            <a:r>
              <a:rPr lang="en-US" dirty="0"/>
              <a:t> but its not a crypto currency.</a:t>
            </a:r>
          </a:p>
          <a:p>
            <a:r>
              <a:rPr lang="en-US" dirty="0"/>
              <a:t>There is no mining, just order system do it.</a:t>
            </a:r>
          </a:p>
          <a:p>
            <a:r>
              <a:rPr lang="en-US" dirty="0"/>
              <a:t>Operational power: 0.5 million operations per minute where as other </a:t>
            </a:r>
            <a:r>
              <a:rPr lang="en-US" dirty="0" err="1"/>
              <a:t>blockchain</a:t>
            </a:r>
            <a:r>
              <a:rPr lang="en-US" dirty="0"/>
              <a:t> does only 1000.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/>
              <a:t>Hyperledger </a:t>
            </a:r>
            <a:r>
              <a:rPr lang="da-DK" b="1" dirty="0" smtClean="0"/>
              <a:t>Fabric - </a:t>
            </a:r>
            <a:r>
              <a:rPr lang="de-DE" b="1" dirty="0" smtClean="0"/>
              <a:t>Cont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24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Hyperledger</a:t>
            </a:r>
            <a:r>
              <a:rPr lang="en-US" dirty="0"/>
              <a:t> Fabric is enterprise grade distributed ledger based on </a:t>
            </a:r>
            <a:r>
              <a:rPr lang="en-US" dirty="0" err="1"/>
              <a:t>blockchain</a:t>
            </a:r>
            <a:r>
              <a:rPr lang="en-US" dirty="0"/>
              <a:t> technologies that uses smart contracts to enforce trust between </a:t>
            </a:r>
            <a:r>
              <a:rPr lang="en-US" dirty="0" smtClean="0"/>
              <a:t>parties.</a:t>
            </a:r>
          </a:p>
          <a:p>
            <a:r>
              <a:rPr lang="en-US" dirty="0" err="1"/>
              <a:t>Hyperledger</a:t>
            </a:r>
            <a:r>
              <a:rPr lang="en-US" dirty="0"/>
              <a:t> in general do not enforce any requirements about the hardware, network </a:t>
            </a:r>
            <a:r>
              <a:rPr lang="en-US" dirty="0" smtClean="0"/>
              <a:t>infrastructures, </a:t>
            </a:r>
            <a:r>
              <a:rPr lang="en-US" dirty="0"/>
              <a:t>additional software around it, security models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No concept of computational power.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 </a:t>
            </a:r>
            <a:r>
              <a:rPr lang="en-US" b="1" dirty="0" smtClean="0"/>
              <a:t>Summary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4845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Permissioned </a:t>
            </a:r>
            <a:r>
              <a:rPr lang="en-US" dirty="0"/>
              <a:t>membership</a:t>
            </a:r>
          </a:p>
          <a:p>
            <a:r>
              <a:rPr lang="en-US" dirty="0" smtClean="0"/>
              <a:t>Performance</a:t>
            </a:r>
            <a:r>
              <a:rPr lang="en-US" dirty="0"/>
              <a:t>, scalability, and levels of trust</a:t>
            </a:r>
          </a:p>
          <a:p>
            <a:r>
              <a:rPr lang="en-US" dirty="0" smtClean="0"/>
              <a:t>Data </a:t>
            </a:r>
            <a:r>
              <a:rPr lang="en-US" dirty="0"/>
              <a:t>on a need-to-know basis</a:t>
            </a:r>
          </a:p>
          <a:p>
            <a:r>
              <a:rPr lang="en-US" dirty="0" smtClean="0"/>
              <a:t>Rich </a:t>
            </a:r>
            <a:r>
              <a:rPr lang="en-US" dirty="0"/>
              <a:t>queries over an immutable distributed ledger</a:t>
            </a:r>
          </a:p>
          <a:p>
            <a:r>
              <a:rPr lang="en-US" dirty="0" smtClean="0"/>
              <a:t>Modular </a:t>
            </a:r>
            <a:r>
              <a:rPr lang="en-US" dirty="0"/>
              <a:t>architecture supporting plug-in components</a:t>
            </a:r>
          </a:p>
          <a:p>
            <a:r>
              <a:rPr lang="en-US" dirty="0" smtClean="0"/>
              <a:t>Protection </a:t>
            </a:r>
            <a:r>
              <a:rPr lang="en-US" dirty="0"/>
              <a:t>of digital keys and sensitive data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</a:t>
            </a:r>
            <a:r>
              <a:rPr lang="en-US" b="1" dirty="0" smtClean="0"/>
              <a:t>dvantages </a:t>
            </a:r>
            <a:r>
              <a:rPr lang="en-US" b="1" dirty="0"/>
              <a:t>of </a:t>
            </a:r>
            <a:r>
              <a:rPr lang="en-US" b="1" dirty="0" err="1"/>
              <a:t>Hyperledger</a:t>
            </a:r>
            <a:r>
              <a:rPr lang="en-US" b="1" dirty="0"/>
              <a:t> Fabric</a:t>
            </a:r>
          </a:p>
        </p:txBody>
      </p:sp>
    </p:spTree>
    <p:extLst>
      <p:ext uri="{BB962C8B-B14F-4D97-AF65-F5344CB8AC3E}">
        <p14:creationId xmlns:p14="http://schemas.microsoft.com/office/powerpoint/2010/main" val="423442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819" y="3013434"/>
            <a:ext cx="8469702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HK" sz="6000" b="1" dirty="0" err="1" smtClean="0"/>
              <a:t>Blockchain</a:t>
            </a:r>
            <a:r>
              <a:rPr lang="en-US" altLang="zh-HK" sz="6000" b="1" dirty="0" smtClean="0"/>
              <a:t> Introduction</a:t>
            </a:r>
            <a:endParaRPr lang="zh-HK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76367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Fabric CA,</a:t>
            </a:r>
          </a:p>
          <a:p>
            <a:r>
              <a:rPr lang="en-US" dirty="0" smtClean="0"/>
              <a:t>Peer</a:t>
            </a:r>
          </a:p>
          <a:p>
            <a:r>
              <a:rPr lang="en-US" dirty="0" smtClean="0"/>
              <a:t>Ordering service </a:t>
            </a:r>
          </a:p>
          <a:p>
            <a:r>
              <a:rPr lang="en-US" dirty="0" smtClean="0"/>
              <a:t>Channel</a:t>
            </a:r>
          </a:p>
          <a:p>
            <a:r>
              <a:rPr lang="en-US" dirty="0" err="1" smtClean="0"/>
              <a:t>Chaincode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smtClean="0"/>
              <a:t>Hyperledger </a:t>
            </a:r>
            <a:r>
              <a:rPr lang="de-DE" b="1" dirty="0" smtClean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54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Hyperledger</a:t>
            </a:r>
            <a:r>
              <a:rPr lang="en-US" dirty="0"/>
              <a:t> Fabric CA is a Certificate Authority (CA) for </a:t>
            </a:r>
            <a:r>
              <a:rPr lang="en-US" dirty="0" err="1"/>
              <a:t>Hyperledger</a:t>
            </a:r>
            <a:r>
              <a:rPr lang="en-US" dirty="0"/>
              <a:t> Fabric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It provides features such as:</a:t>
            </a:r>
          </a:p>
          <a:p>
            <a:r>
              <a:rPr lang="en-US" dirty="0"/>
              <a:t>registration of identities, or connects to LDAP as the user registry</a:t>
            </a:r>
          </a:p>
          <a:p>
            <a:r>
              <a:rPr lang="en-US" dirty="0"/>
              <a:t>issuance of Enrollment Certificates (</a:t>
            </a:r>
            <a:r>
              <a:rPr lang="en-US" dirty="0" err="1"/>
              <a:t>ECerts</a:t>
            </a:r>
            <a:r>
              <a:rPr lang="en-US" dirty="0"/>
              <a:t>)</a:t>
            </a:r>
          </a:p>
          <a:p>
            <a:r>
              <a:rPr lang="en-US" dirty="0"/>
              <a:t>certificate renewal and </a:t>
            </a:r>
            <a:r>
              <a:rPr lang="en-US" dirty="0" smtClean="0"/>
              <a:t>revocation</a:t>
            </a:r>
          </a:p>
          <a:p>
            <a:r>
              <a:rPr lang="en-US" dirty="0"/>
              <a:t>c</a:t>
            </a:r>
            <a:r>
              <a:rPr lang="en-US" dirty="0" smtClean="0"/>
              <a:t>onsists </a:t>
            </a:r>
            <a:r>
              <a:rPr lang="en-US" dirty="0"/>
              <a:t>of both a server and a client </a:t>
            </a:r>
            <a:r>
              <a:rPr lang="en-US" dirty="0" smtClean="0"/>
              <a:t>component.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Fabric CA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6438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abric-ca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52825" y="1500188"/>
            <a:ext cx="8086350" cy="462597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CA – </a:t>
            </a:r>
            <a:r>
              <a:rPr lang="en-IN" dirty="0" err="1" smtClean="0"/>
              <a:t>WorkFlow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155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</a:t>
            </a:r>
            <a:r>
              <a:rPr lang="en-US" dirty="0" smtClean="0"/>
              <a:t>very </a:t>
            </a:r>
            <a:r>
              <a:rPr lang="en-US" dirty="0"/>
              <a:t>single operation that is executed inside </a:t>
            </a:r>
            <a:r>
              <a:rPr lang="en-US" dirty="0" err="1"/>
              <a:t>hyperledger</a:t>
            </a:r>
            <a:r>
              <a:rPr lang="en-US" dirty="0"/>
              <a:t> fabric must be cryptographically signed with this certificate</a:t>
            </a:r>
            <a:r>
              <a:rPr lang="en-US" dirty="0" smtClean="0"/>
              <a:t>.</a:t>
            </a:r>
          </a:p>
          <a:p>
            <a:r>
              <a:rPr lang="tr-TR" dirty="0" smtClean="0"/>
              <a:t>Y</a:t>
            </a:r>
            <a:r>
              <a:rPr lang="en-US" dirty="0" err="1" smtClean="0"/>
              <a:t>ou</a:t>
            </a:r>
            <a:r>
              <a:rPr lang="en-US" dirty="0" smtClean="0"/>
              <a:t> can add attributes, roles</a:t>
            </a:r>
          </a:p>
          <a:p>
            <a:r>
              <a:rPr lang="en-US" dirty="0" smtClean="0"/>
              <a:t>Certificates are X.509 standards.</a:t>
            </a:r>
          </a:p>
          <a:p>
            <a:r>
              <a:rPr lang="en-US" dirty="0" smtClean="0"/>
              <a:t>You can remove the necessity of certificates if you don’t need it.</a:t>
            </a:r>
          </a:p>
          <a:p>
            <a:r>
              <a:rPr lang="en-US" dirty="0" err="1" smtClean="0"/>
              <a:t>Chaincodes</a:t>
            </a:r>
            <a:r>
              <a:rPr lang="en-US" dirty="0" smtClean="0"/>
              <a:t> read this data and make business decisions.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 cont.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512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Peer is the place where the ledger and the </a:t>
            </a:r>
            <a:r>
              <a:rPr lang="en-US" dirty="0" err="1" smtClean="0"/>
              <a:t>blockchain</a:t>
            </a:r>
            <a:r>
              <a:rPr lang="en-US" dirty="0" smtClean="0"/>
              <a:t> data is stored.</a:t>
            </a:r>
          </a:p>
          <a:p>
            <a:r>
              <a:rPr lang="en-US" dirty="0" smtClean="0"/>
              <a:t>You must have more than one peer in production.</a:t>
            </a:r>
          </a:p>
          <a:p>
            <a:r>
              <a:rPr lang="en-US" dirty="0" smtClean="0"/>
              <a:t>One peer may be part of many channels.</a:t>
            </a:r>
          </a:p>
          <a:p>
            <a:r>
              <a:rPr lang="en-US" dirty="0" smtClean="0"/>
              <a:t>Every single channel is inside the peer.</a:t>
            </a:r>
          </a:p>
          <a:p>
            <a:r>
              <a:rPr lang="en-US" dirty="0" smtClean="0"/>
              <a:t>It endorse any update of the ledger.</a:t>
            </a:r>
          </a:p>
          <a:p>
            <a:r>
              <a:rPr lang="tr-TR" dirty="0" smtClean="0"/>
              <a:t>Y</a:t>
            </a:r>
            <a:r>
              <a:rPr lang="en-US" dirty="0" err="1" smtClean="0"/>
              <a:t>ou</a:t>
            </a:r>
            <a:r>
              <a:rPr lang="en-US" dirty="0" smtClean="0"/>
              <a:t> can create backup of the ledger from the peer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Peer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6241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Ordering service is actually the heart of consensus algorithm and the heart of hyper ledger fabric.</a:t>
            </a:r>
          </a:p>
          <a:p>
            <a:r>
              <a:rPr lang="en-US" dirty="0"/>
              <a:t>Main role is to provide the order of operations.</a:t>
            </a:r>
          </a:p>
          <a:p>
            <a:r>
              <a:rPr lang="en-US" dirty="0"/>
              <a:t>before committing anything to ledger it must pass through the ordering service.</a:t>
            </a:r>
          </a:p>
          <a:p>
            <a:r>
              <a:rPr lang="en-US" dirty="0"/>
              <a:t>it is responsible for verification, security, policy verification </a:t>
            </a:r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Ordering Service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15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Channel</a:t>
            </a:r>
            <a:r>
              <a:rPr lang="en-US" dirty="0"/>
              <a:t> is a private “subnet” of communication between two or more specific network members.</a:t>
            </a:r>
          </a:p>
          <a:p>
            <a:r>
              <a:rPr lang="en-US" dirty="0"/>
              <a:t>A channel is defined by members (organizations), anchor peers per member, the shared ledger, </a:t>
            </a:r>
            <a:r>
              <a:rPr lang="en-US" dirty="0" err="1"/>
              <a:t>c</a:t>
            </a:r>
            <a:r>
              <a:rPr lang="en-US" dirty="0" err="1" smtClean="0"/>
              <a:t>haincode</a:t>
            </a:r>
            <a:r>
              <a:rPr lang="en-US" dirty="0" smtClean="0"/>
              <a:t> </a:t>
            </a:r>
            <a:r>
              <a:rPr lang="en-US" dirty="0"/>
              <a:t>application(s) and the ordering service node(s).</a:t>
            </a:r>
          </a:p>
          <a:p>
            <a:r>
              <a:rPr lang="en-US" dirty="0"/>
              <a:t>Each peer that joins a channel, has its own identity given by a membership services provider (</a:t>
            </a:r>
            <a:r>
              <a:rPr lang="en-US" dirty="0" smtClean="0"/>
              <a:t>MSP).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9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channels are completely isolated,</a:t>
            </a:r>
          </a:p>
          <a:p>
            <a:r>
              <a:rPr lang="en-US" dirty="0"/>
              <a:t>they have different ledgers, different height of blocks</a:t>
            </a:r>
            <a:r>
              <a:rPr lang="en-US" dirty="0" smtClean="0"/>
              <a:t>, policies</a:t>
            </a:r>
            <a:r>
              <a:rPr lang="en-US" dirty="0"/>
              <a:t>, </a:t>
            </a:r>
            <a:r>
              <a:rPr lang="en-US" dirty="0" smtClean="0"/>
              <a:t>stories</a:t>
            </a:r>
            <a:r>
              <a:rPr lang="en-US" dirty="0"/>
              <a:t>, rules.</a:t>
            </a:r>
          </a:p>
          <a:p>
            <a:r>
              <a:rPr lang="en-US" dirty="0"/>
              <a:t>completely isolated instance of hyper ledger fabric.</a:t>
            </a:r>
          </a:p>
          <a:p>
            <a:r>
              <a:rPr lang="en-US" dirty="0"/>
              <a:t>never exchange data.</a:t>
            </a:r>
          </a:p>
          <a:p>
            <a:r>
              <a:rPr lang="en-US" dirty="0"/>
              <a:t>outside of a channel , one can’t even see that there is a channel.</a:t>
            </a:r>
          </a:p>
          <a:p>
            <a:r>
              <a:rPr lang="en-US" dirty="0"/>
              <a:t>you can make a policy who can see the data in the channel and who can make an operation.</a:t>
            </a:r>
          </a:p>
          <a:p>
            <a:r>
              <a:rPr lang="en-US" dirty="0"/>
              <a:t>every single party inside a channel must agree about other </a:t>
            </a:r>
            <a:r>
              <a:rPr lang="en-US" dirty="0" smtClean="0"/>
              <a:t>parties.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Channel cont.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538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Versioned</a:t>
            </a:r>
            <a:r>
              <a:rPr lang="en-US" dirty="0"/>
              <a:t>: All elements of the configuration have an associated version which is advanced with every modification. Further, every committed configuration receives a sequence number.</a:t>
            </a:r>
          </a:p>
          <a:p>
            <a:r>
              <a:rPr lang="en-US" b="1" dirty="0"/>
              <a:t>Permissioned</a:t>
            </a:r>
            <a:r>
              <a:rPr lang="en-US" dirty="0"/>
              <a:t>: Each element of the configuration has an associated policy which governs whether or not modification to that element is permitted. Anyone with a copy of the previous </a:t>
            </a:r>
            <a:r>
              <a:rPr lang="en-US" dirty="0" err="1"/>
              <a:t>configtx</a:t>
            </a:r>
            <a:r>
              <a:rPr lang="en-US" dirty="0"/>
              <a:t> (and no additional info) may verify the validity of a new </a:t>
            </a:r>
            <a:r>
              <a:rPr lang="en-US" dirty="0" err="1"/>
              <a:t>config</a:t>
            </a:r>
            <a:r>
              <a:rPr lang="en-US" dirty="0"/>
              <a:t> based on these policies.</a:t>
            </a:r>
          </a:p>
          <a:p>
            <a:r>
              <a:rPr lang="en-US" b="1" dirty="0"/>
              <a:t>Hierarchical</a:t>
            </a:r>
            <a:r>
              <a:rPr lang="en-US" dirty="0"/>
              <a:t>: A root configuration group contains sub-groups, and each group of the hierarchy has associated values and policies. These policies can take advantage of the hierarchy to derive policies at one level from policies of lower levels.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Channel configuration </a:t>
            </a:r>
            <a:r>
              <a:rPr lang="en-US" b="1" dirty="0" smtClean="0"/>
              <a:t>properties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938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chaincode</a:t>
            </a:r>
            <a:r>
              <a:rPr lang="en-US" dirty="0"/>
              <a:t> typically handles business logic agreed to by members of the network, so it similar to </a:t>
            </a:r>
            <a:r>
              <a:rPr lang="en-US" dirty="0" smtClean="0"/>
              <a:t>a “</a:t>
            </a:r>
            <a:r>
              <a:rPr lang="en-US" dirty="0"/>
              <a:t>smart contract”</a:t>
            </a:r>
            <a:r>
              <a:rPr lang="en-US" dirty="0" smtClean="0"/>
              <a:t>.</a:t>
            </a:r>
          </a:p>
          <a:p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your business logic is inside the </a:t>
            </a:r>
            <a:r>
              <a:rPr lang="en-US" dirty="0" err="1"/>
              <a:t>chaincode</a:t>
            </a:r>
            <a:r>
              <a:rPr lang="en-US" dirty="0"/>
              <a:t>.</a:t>
            </a:r>
          </a:p>
          <a:p>
            <a:r>
              <a:rPr lang="en-US" dirty="0"/>
              <a:t>I</a:t>
            </a:r>
            <a:r>
              <a:rPr lang="en-US" dirty="0" smtClean="0"/>
              <a:t>ts </a:t>
            </a:r>
            <a:r>
              <a:rPr lang="en-US" dirty="0"/>
              <a:t>written in Go. Implementation of java and </a:t>
            </a:r>
            <a:r>
              <a:rPr lang="en-US" dirty="0" err="1"/>
              <a:t>javascript</a:t>
            </a:r>
            <a:r>
              <a:rPr lang="en-US" dirty="0"/>
              <a:t> are on the way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Chaincode</a:t>
            </a:r>
            <a:r>
              <a:rPr lang="en-US" dirty="0" smtClean="0"/>
              <a:t> me installed in every peer and channel.</a:t>
            </a:r>
          </a:p>
          <a:p>
            <a:r>
              <a:rPr lang="en-US" dirty="0" smtClean="0"/>
              <a:t>Policy must be provided.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Chaincode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2848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The </a:t>
            </a:r>
            <a:r>
              <a:rPr lang="en-IN" b="1" dirty="0"/>
              <a:t>shortcomings of </a:t>
            </a:r>
            <a:r>
              <a:rPr lang="en-IN" b="1" dirty="0" smtClean="0"/>
              <a:t>current transaction systems</a:t>
            </a:r>
          </a:p>
          <a:p>
            <a:pPr lvl="1"/>
            <a:r>
              <a:rPr lang="en-IN" b="1" dirty="0" smtClean="0"/>
              <a:t>During 2000’s financial crisis</a:t>
            </a:r>
          </a:p>
          <a:p>
            <a:pPr lvl="1"/>
            <a:endParaRPr lang="en-IN" b="1" dirty="0"/>
          </a:p>
          <a:p>
            <a:pPr lvl="1"/>
            <a:endParaRPr lang="en-IN" b="1" dirty="0" smtClean="0"/>
          </a:p>
          <a:p>
            <a:pPr marL="457200" lvl="1" indent="0">
              <a:buNone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58195"/>
            <a:ext cx="10058400" cy="35679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5313" y="475255"/>
            <a:ext cx="58249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/>
              <a:t>Tracing </a:t>
            </a:r>
            <a:r>
              <a:rPr lang="en-IN" sz="4000" b="1" dirty="0" err="1"/>
              <a:t>Blockchain’s</a:t>
            </a:r>
            <a:r>
              <a:rPr lang="en-IN" sz="4000" b="1" dirty="0"/>
              <a:t> Origin</a:t>
            </a:r>
          </a:p>
        </p:txBody>
      </p:sp>
    </p:spTree>
    <p:extLst>
      <p:ext uri="{BB962C8B-B14F-4D97-AF65-F5344CB8AC3E}">
        <p14:creationId xmlns:p14="http://schemas.microsoft.com/office/powerpoint/2010/main" val="91342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Hyperledger</a:t>
            </a:r>
            <a:r>
              <a:rPr lang="en-US" dirty="0"/>
              <a:t> Composer is a set of collaboration tools for building </a:t>
            </a:r>
            <a:r>
              <a:rPr lang="en-US" dirty="0" err="1"/>
              <a:t>b</a:t>
            </a:r>
            <a:r>
              <a:rPr lang="en-US" dirty="0" err="1" smtClean="0"/>
              <a:t>lockchain</a:t>
            </a:r>
            <a:r>
              <a:rPr lang="en-US" dirty="0" smtClean="0"/>
              <a:t> </a:t>
            </a:r>
            <a:r>
              <a:rPr lang="en-US" dirty="0"/>
              <a:t>business networks that make it simple and fast for business owners and developers to create smart contracts and </a:t>
            </a:r>
            <a:r>
              <a:rPr lang="en-US" dirty="0" err="1"/>
              <a:t>blockchain</a:t>
            </a:r>
            <a:r>
              <a:rPr lang="en-US" dirty="0"/>
              <a:t> applications to solve business </a:t>
            </a:r>
            <a:r>
              <a:rPr lang="en-US" dirty="0" smtClean="0"/>
              <a:t>problems</a:t>
            </a:r>
          </a:p>
          <a:p>
            <a:endParaRPr lang="en-US" dirty="0"/>
          </a:p>
          <a:p>
            <a:r>
              <a:rPr lang="en-US" dirty="0"/>
              <a:t>Extensive</a:t>
            </a:r>
          </a:p>
          <a:p>
            <a:r>
              <a:rPr lang="en-US" dirty="0"/>
              <a:t>Open development toolset and </a:t>
            </a:r>
          </a:p>
          <a:p>
            <a:r>
              <a:rPr lang="en-US" dirty="0"/>
              <a:t>Framework to make developing </a:t>
            </a:r>
            <a:r>
              <a:rPr lang="en-US" dirty="0" err="1"/>
              <a:t>Blockchain</a:t>
            </a:r>
            <a:r>
              <a:rPr lang="en-US" dirty="0"/>
              <a:t> applications easier.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Hyperledger</a:t>
            </a:r>
            <a:r>
              <a:rPr lang="en-US" b="1" dirty="0" smtClean="0"/>
              <a:t> </a:t>
            </a:r>
            <a:r>
              <a:rPr lang="en-US" b="1" dirty="0"/>
              <a:t>Composer</a:t>
            </a:r>
          </a:p>
        </p:txBody>
      </p:sp>
    </p:spTree>
    <p:extLst>
      <p:ext uri="{BB962C8B-B14F-4D97-AF65-F5344CB8AC3E}">
        <p14:creationId xmlns:p14="http://schemas.microsoft.com/office/powerpoint/2010/main" val="408928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6507" y="1524000"/>
            <a:ext cx="7468746" cy="1603505"/>
          </a:xfrm>
        </p:spPr>
        <p:txBody>
          <a:bodyPr/>
          <a:lstStyle/>
          <a:p>
            <a:r>
              <a:rPr lang="en-US" b="1" dirty="0" smtClean="0"/>
              <a:t>Environment setup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076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Installing the pre-requisites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</a:t>
            </a:r>
            <a:r>
              <a:rPr lang="en-US" dirty="0" smtClean="0"/>
              <a:t>Operating </a:t>
            </a:r>
            <a:r>
              <a:rPr lang="en-US" dirty="0"/>
              <a:t>Systems: Ubuntu Linux 14.04 / 16.04 LTS (both 64-bit), or Mac OS 10.12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Engine</a:t>
            </a:r>
            <a:r>
              <a:rPr lang="en-US" dirty="0"/>
              <a:t>: Version 17.03 or higher</a:t>
            </a:r>
          </a:p>
          <a:p>
            <a:r>
              <a:rPr lang="en-US" dirty="0" err="1" smtClean="0"/>
              <a:t>Docker</a:t>
            </a:r>
            <a:r>
              <a:rPr lang="en-US" dirty="0"/>
              <a:t>-Compose: Version 1.8 or higher</a:t>
            </a:r>
          </a:p>
          <a:p>
            <a:r>
              <a:rPr lang="en-US" dirty="0" smtClean="0"/>
              <a:t>Node</a:t>
            </a:r>
            <a:r>
              <a:rPr lang="en-US" dirty="0"/>
              <a:t>: 6.x (note versions 7 and higher are not supported)</a:t>
            </a:r>
          </a:p>
          <a:p>
            <a:r>
              <a:rPr lang="en-US" dirty="0" err="1" smtClean="0"/>
              <a:t>npm</a:t>
            </a:r>
            <a:r>
              <a:rPr lang="en-US" dirty="0"/>
              <a:t>: v3.x or v5.x</a:t>
            </a:r>
          </a:p>
          <a:p>
            <a:r>
              <a:rPr lang="en-US" dirty="0" err="1" smtClean="0"/>
              <a:t>git</a:t>
            </a:r>
            <a:r>
              <a:rPr lang="en-US" dirty="0"/>
              <a:t>: 2.9.x or higher</a:t>
            </a:r>
          </a:p>
          <a:p>
            <a:r>
              <a:rPr lang="cs-CZ" dirty="0" smtClean="0"/>
              <a:t>Python</a:t>
            </a:r>
            <a:r>
              <a:rPr lang="cs-CZ" dirty="0"/>
              <a:t>: 2.7.</a:t>
            </a:r>
            <a:r>
              <a:rPr lang="cs-CZ" dirty="0" smtClean="0"/>
              <a:t>x</a:t>
            </a:r>
          </a:p>
          <a:p>
            <a:r>
              <a:rPr lang="en-US" dirty="0"/>
              <a:t>n</a:t>
            </a:r>
            <a:r>
              <a:rPr lang="cs-CZ" dirty="0" err="1" smtClean="0"/>
              <a:t>vm</a:t>
            </a:r>
            <a:r>
              <a:rPr lang="cs-CZ" dirty="0" smtClean="0"/>
              <a:t> and Apple </a:t>
            </a:r>
            <a:r>
              <a:rPr lang="cs-CZ" dirty="0" err="1" smtClean="0"/>
              <a:t>Xcode</a:t>
            </a:r>
            <a:r>
              <a:rPr lang="cs-CZ" dirty="0" smtClean="0"/>
              <a:t> (</a:t>
            </a:r>
            <a:r>
              <a:rPr lang="cs-CZ" dirty="0" err="1" smtClean="0"/>
              <a:t>for</a:t>
            </a:r>
            <a:r>
              <a:rPr lang="cs-CZ" dirty="0" smtClean="0"/>
              <a:t> Mac)</a:t>
            </a:r>
            <a:endParaRPr lang="cs-CZ" dirty="0"/>
          </a:p>
          <a:p>
            <a:r>
              <a:rPr lang="en-US" dirty="0" err="1" smtClean="0"/>
              <a:t>Hyperledger</a:t>
            </a:r>
            <a:r>
              <a:rPr lang="en-US" dirty="0" smtClean="0"/>
              <a:t> </a:t>
            </a:r>
            <a:r>
              <a:rPr lang="en-US" dirty="0"/>
              <a:t>Composer Extension for </a:t>
            </a:r>
            <a:r>
              <a:rPr lang="en-US" dirty="0" err="1"/>
              <a:t>VSCode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04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>
              <a:hlinkClick r:id="rId2"/>
            </a:endParaRPr>
          </a:p>
          <a:p>
            <a:endParaRPr lang="en-IN" dirty="0">
              <a:hlinkClick r:id="rId2"/>
            </a:endParaRPr>
          </a:p>
          <a:p>
            <a:endParaRPr lang="en-IN" dirty="0" smtClean="0">
              <a:hlinkClick r:id="rId2"/>
            </a:endParaRPr>
          </a:p>
          <a:p>
            <a:r>
              <a:rPr lang="en-IN" dirty="0" smtClean="0">
                <a:hlinkClick r:id="rId2"/>
              </a:rPr>
              <a:t>http</a:t>
            </a:r>
            <a:r>
              <a:rPr lang="en-IN" dirty="0">
                <a:hlinkClick r:id="rId2"/>
              </a:rPr>
              <a:t>://</a:t>
            </a:r>
            <a:r>
              <a:rPr lang="en-IN" dirty="0" smtClean="0">
                <a:hlinkClick r:id="rId2"/>
              </a:rPr>
              <a:t>hyperledger-fabric.readthedocs.io/en/release-1.0/build_network.html</a:t>
            </a: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Implementation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0263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1-12 at 20.03.36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162" y="1500188"/>
            <a:ext cx="6175676" cy="462597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Bitcoin Whitepaper: 10/31/2008</a:t>
            </a:r>
            <a:endParaRPr lang="zh-HK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48208" y="1367522"/>
            <a:ext cx="3483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HK" dirty="0">
                <a:hlinkClick r:id="rId3"/>
              </a:rPr>
              <a:t>https://bitcoin.org/bitcoin.pdf</a:t>
            </a:r>
            <a:r>
              <a:rPr lang="en-US" altLang="zh-HK" dirty="0"/>
              <a:t> </a:t>
            </a:r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43745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dirty="0"/>
              <a:t>The most successful among lot of efforts: Bitcoin</a:t>
            </a:r>
          </a:p>
          <a:p>
            <a:r>
              <a:rPr lang="en-US" altLang="zh-HK" dirty="0" smtClean="0"/>
              <a:t>Replace cash with numbers and codes</a:t>
            </a:r>
          </a:p>
          <a:p>
            <a:r>
              <a:rPr lang="en-US" altLang="zh-HK" dirty="0" smtClean="0"/>
              <a:t>Advantages</a:t>
            </a:r>
            <a:endParaRPr lang="en-US" altLang="zh-HK" dirty="0"/>
          </a:p>
          <a:p>
            <a:pPr lvl="1"/>
            <a:r>
              <a:rPr lang="en-US" altLang="zh-HK" dirty="0"/>
              <a:t>Fast </a:t>
            </a:r>
          </a:p>
          <a:p>
            <a:pPr lvl="1"/>
            <a:r>
              <a:rPr lang="en-US" altLang="zh-HK" dirty="0"/>
              <a:t>International</a:t>
            </a:r>
          </a:p>
          <a:p>
            <a:pPr lvl="1"/>
            <a:r>
              <a:rPr lang="en-US" altLang="zh-HK" dirty="0"/>
              <a:t>Easy accounting </a:t>
            </a:r>
          </a:p>
          <a:p>
            <a:pPr lvl="1"/>
            <a:r>
              <a:rPr lang="en-US" altLang="zh-HK" dirty="0"/>
              <a:t>Weighs nothing </a:t>
            </a:r>
          </a:p>
          <a:p>
            <a:pPr lvl="1"/>
            <a:r>
              <a:rPr lang="en-US" altLang="zh-HK" dirty="0"/>
              <a:t>Cheap</a:t>
            </a:r>
          </a:p>
          <a:p>
            <a:r>
              <a:rPr lang="en-US" altLang="zh-HK" dirty="0" smtClean="0"/>
              <a:t>Problems to be solved</a:t>
            </a:r>
            <a:endParaRPr lang="en-US" altLang="zh-HK" dirty="0"/>
          </a:p>
          <a:p>
            <a:endParaRPr lang="zh-HK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Digital </a:t>
            </a:r>
            <a:r>
              <a:rPr lang="en-US" altLang="zh-HK" dirty="0"/>
              <a:t>C</a:t>
            </a:r>
            <a:r>
              <a:rPr lang="en-US" altLang="zh-HK" dirty="0" smtClean="0"/>
              <a:t>urrency</a:t>
            </a:r>
            <a:endParaRPr lang="zh-HK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096000" y="1981200"/>
            <a:ext cx="3853543" cy="4271962"/>
            <a:chOff x="4597853" y="2586446"/>
            <a:chExt cx="3000103" cy="36728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7853" y="2586446"/>
              <a:ext cx="2996293" cy="17977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7853" y="4384222"/>
              <a:ext cx="3000103" cy="1875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922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Perfect Copy </a:t>
            </a:r>
          </a:p>
          <a:p>
            <a:pPr lvl="1"/>
            <a:r>
              <a:rPr lang="en-US" altLang="zh-HK" dirty="0" smtClean="0"/>
              <a:t>Just </a:t>
            </a:r>
            <a:r>
              <a:rPr lang="en-US" altLang="zh-HK" dirty="0"/>
              <a:t>like downloading attachment from email</a:t>
            </a:r>
          </a:p>
          <a:p>
            <a:pPr lvl="1"/>
            <a:r>
              <a:rPr lang="en-US" altLang="zh-HK" dirty="0"/>
              <a:t>How to distinguish </a:t>
            </a:r>
            <a:r>
              <a:rPr lang="en-US" altLang="zh-HK" dirty="0" smtClean="0"/>
              <a:t>counterfeits</a:t>
            </a:r>
          </a:p>
          <a:p>
            <a:pPr lvl="1"/>
            <a:r>
              <a:rPr lang="en-US" altLang="zh-HK" dirty="0"/>
              <a:t>Ownership </a:t>
            </a:r>
            <a:r>
              <a:rPr lang="en-US" altLang="zh-HK" dirty="0" smtClean="0"/>
              <a:t>Problem</a:t>
            </a:r>
            <a:endParaRPr lang="en-US" altLang="zh-HK" dirty="0"/>
          </a:p>
          <a:p>
            <a:r>
              <a:rPr lang="en-US" altLang="zh-HK" dirty="0"/>
              <a:t>Double </a:t>
            </a:r>
            <a:r>
              <a:rPr lang="en-US" altLang="zh-HK" dirty="0" smtClean="0"/>
              <a:t>Spending</a:t>
            </a:r>
            <a:endParaRPr lang="en-US" altLang="zh-HK" dirty="0"/>
          </a:p>
          <a:p>
            <a:pPr lvl="1"/>
            <a:r>
              <a:rPr lang="en-US" altLang="zh-HK" dirty="0"/>
              <a:t>Networks are noisy and transmission across networks is far from instantaneous: delay</a:t>
            </a:r>
          </a:p>
          <a:p>
            <a:pPr lvl="1"/>
            <a:r>
              <a:rPr lang="en-US" altLang="zh-HK" dirty="0"/>
              <a:t>A hacker can </a:t>
            </a:r>
            <a:r>
              <a:rPr lang="en-US" altLang="zh-HK" dirty="0" smtClean="0"/>
              <a:t>capitalize</a:t>
            </a:r>
          </a:p>
          <a:p>
            <a:pPr lvl="1"/>
            <a:r>
              <a:rPr lang="en-US" altLang="zh-HK" dirty="0" smtClean="0"/>
              <a:t>Fraudster Detection Problem</a:t>
            </a:r>
            <a:endParaRPr lang="en-US" altLang="zh-HK" dirty="0"/>
          </a:p>
          <a:p>
            <a:endParaRPr lang="zh-HK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Problems of Digital Currency</a:t>
            </a:r>
            <a:endParaRPr lang="zh-HK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29" y="1988911"/>
            <a:ext cx="5290457" cy="3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3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dirty="0" smtClean="0"/>
              <a:t>Centralized Banking: not robust</a:t>
            </a:r>
          </a:p>
          <a:p>
            <a:r>
              <a:rPr lang="en-US" altLang="zh-HK" dirty="0" smtClean="0"/>
              <a:t>Satoshi determined to find the centralized part of banks</a:t>
            </a:r>
          </a:p>
          <a:p>
            <a:pPr lvl="1"/>
            <a:r>
              <a:rPr lang="en-US" altLang="zh-HK" dirty="0" smtClean="0"/>
              <a:t>The ledger</a:t>
            </a:r>
          </a:p>
          <a:p>
            <a:pPr lvl="1"/>
            <a:r>
              <a:rPr lang="en-US" altLang="zh-HK" dirty="0" smtClean="0"/>
              <a:t>“What if I could turn a bank inside out? Instead of one central party controlling the ledger, what if every user were recruited to maintain a constantly updated copy?”</a:t>
            </a:r>
          </a:p>
          <a:p>
            <a:r>
              <a:rPr lang="en-US" altLang="zh-HK" dirty="0" smtClean="0"/>
              <a:t>The strength of the digital was perfect copies, so copy the ledger, everywhere, instantly. </a:t>
            </a:r>
          </a:p>
          <a:p>
            <a:pPr lvl="1"/>
            <a:r>
              <a:rPr lang="en-US" altLang="zh-HK" dirty="0" smtClean="0"/>
              <a:t>Any ledgers with even one common not agreeing with the masses would be discarded, leaving fraudsters powerless</a:t>
            </a:r>
          </a:p>
          <a:p>
            <a:r>
              <a:rPr lang="en-US" altLang="zh-HK" b="1" dirty="0" smtClean="0"/>
              <a:t>Replace cash with Ledger!</a:t>
            </a:r>
            <a:endParaRPr lang="zh-HK" alt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The Long Road to Bitcoin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84112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Ledger</a:t>
            </a:r>
            <a:endParaRPr lang="zh-HK" altLang="en-US" dirty="0"/>
          </a:p>
        </p:txBody>
      </p:sp>
      <p:pic>
        <p:nvPicPr>
          <p:cNvPr id="7170" name="Picture 2" descr="ledger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661" y="1782536"/>
            <a:ext cx="7192282" cy="460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9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1536</Words>
  <Application>Microsoft Office PowerPoint</Application>
  <PresentationFormat>Widescreen</PresentationFormat>
  <Paragraphs>228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新細明體</vt:lpstr>
      <vt:lpstr>Office Theme</vt:lpstr>
      <vt:lpstr>Block Chain Fundamentals and HyperLedger</vt:lpstr>
      <vt:lpstr>Who am I – Manjunath N V</vt:lpstr>
      <vt:lpstr>Blockchain Introduction</vt:lpstr>
      <vt:lpstr>PowerPoint Presentation</vt:lpstr>
      <vt:lpstr>Bitcoin Whitepaper: 10/31/2008</vt:lpstr>
      <vt:lpstr>Digital Currency</vt:lpstr>
      <vt:lpstr>Problems of Digital Currency</vt:lpstr>
      <vt:lpstr>The Long Road to Bitcoin</vt:lpstr>
      <vt:lpstr>Ledger</vt:lpstr>
      <vt:lpstr>Decentralization</vt:lpstr>
      <vt:lpstr>The decentralized ledger (Blockchain)</vt:lpstr>
      <vt:lpstr>What is Blockchain Technology</vt:lpstr>
      <vt:lpstr>Highlights</vt:lpstr>
      <vt:lpstr>Blockchain Structure</vt:lpstr>
      <vt:lpstr>What does a block look like?</vt:lpstr>
      <vt:lpstr>PowerPoint Presentation</vt:lpstr>
      <vt:lpstr>Blockchain: Distributed Ledger Technology  </vt:lpstr>
      <vt:lpstr>Blockchain Architecture</vt:lpstr>
      <vt:lpstr>Bitcoin System vs. Current Banking System</vt:lpstr>
      <vt:lpstr>the key business benefits</vt:lpstr>
      <vt:lpstr>Building trust with blockchain</vt:lpstr>
      <vt:lpstr>Why It’s Called “Blockchain”</vt:lpstr>
      <vt:lpstr>Different Players in Implementation</vt:lpstr>
      <vt:lpstr>Block Chain usecase (dubai)</vt:lpstr>
      <vt:lpstr>HyperLedger Introduction</vt:lpstr>
      <vt:lpstr> Hyperledger Fabric</vt:lpstr>
      <vt:lpstr>Hyperledger Fabric - Cont.</vt:lpstr>
      <vt:lpstr>In Summary</vt:lpstr>
      <vt:lpstr>Advantages of Hyperledger Fabric</vt:lpstr>
      <vt:lpstr>Hyperledger Components</vt:lpstr>
      <vt:lpstr>Fabric CA</vt:lpstr>
      <vt:lpstr>CA – WorkFlow</vt:lpstr>
      <vt:lpstr>CA cont.</vt:lpstr>
      <vt:lpstr>Peer</vt:lpstr>
      <vt:lpstr>Ordering Service</vt:lpstr>
      <vt:lpstr>Channel</vt:lpstr>
      <vt:lpstr>Channel cont.</vt:lpstr>
      <vt:lpstr>Channel configuration properties</vt:lpstr>
      <vt:lpstr>Chaincode</vt:lpstr>
      <vt:lpstr>Hyperledger Composer</vt:lpstr>
      <vt:lpstr>Environment setup</vt:lpstr>
      <vt:lpstr>Installing the pre-requisites</vt:lpstr>
      <vt:lpstr>Implementation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manjunath vijaykumar</dc:creator>
  <cp:lastModifiedBy>manjunath vijaykumar</cp:lastModifiedBy>
  <cp:revision>39</cp:revision>
  <dcterms:created xsi:type="dcterms:W3CDTF">2018-03-23T02:53:02Z</dcterms:created>
  <dcterms:modified xsi:type="dcterms:W3CDTF">2018-03-25T02:45:58Z</dcterms:modified>
</cp:coreProperties>
</file>